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>
        <p:scale>
          <a:sx n="90" d="100"/>
          <a:sy n="90" d="100"/>
        </p:scale>
        <p:origin x="1050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2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900000"/>
            <a:ext cx="6840000" cy="9432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000"/>
            </a:lvl1pPr>
            <a:lvl2pPr marL="0" indent="0">
              <a:lnSpc>
                <a:spcPct val="100000"/>
              </a:lnSpc>
              <a:spcBef>
                <a:spcPts val="600"/>
              </a:spcBef>
              <a:buNone/>
              <a:defRPr sz="9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7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899999"/>
            <a:ext cx="3240000" cy="9504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9675" y="899999"/>
            <a:ext cx="3240000" cy="9504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2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1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6840000" cy="25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827999"/>
            <a:ext cx="6840000" cy="950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0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kumimoji="1" sz="1400" b="1" kern="1200">
          <a:solidFill>
            <a:schemeClr val="tx1"/>
          </a:solidFill>
          <a:latin typeface="+mj-lt"/>
          <a:ea typeface="+mj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="" xmlns:a16="http://schemas.microsoft.com/office/drawing/2014/main" id="{BBAAD124-CFB6-4374-9594-C252957F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840000" cy="360000"/>
          </a:xfrm>
          <a:solidFill>
            <a:schemeClr val="bg2">
              <a:lumMod val="50000"/>
            </a:schemeClr>
          </a:solidFill>
        </p:spPr>
        <p:txBody>
          <a:bodyPr wrap="none" tIns="36000" anchor="ctr" anchorCtr="1">
            <a:norm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</a:rPr>
              <a:t>令和３年度トップブランド</a:t>
            </a:r>
            <a:r>
              <a:rPr lang="ja-JP" altLang="en-US" sz="1600" dirty="0">
                <a:solidFill>
                  <a:schemeClr val="bg1"/>
                </a:solidFill>
              </a:rPr>
              <a:t>商品創出事業参加申込書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70BF1FF2-DCE8-4517-9A7A-3266C87BF1B2}"/>
              </a:ext>
            </a:extLst>
          </p:cNvPr>
          <p:cNvSpPr txBox="1"/>
          <p:nvPr/>
        </p:nvSpPr>
        <p:spPr>
          <a:xfrm>
            <a:off x="359674" y="900000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会社名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7C689EC1-5B5E-464F-8622-8CB0063F3C0A}"/>
              </a:ext>
            </a:extLst>
          </p:cNvPr>
          <p:cNvSpPr/>
          <p:nvPr/>
        </p:nvSpPr>
        <p:spPr>
          <a:xfrm>
            <a:off x="1080000" y="900000"/>
            <a:ext cx="21240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="" xmlns:a16="http://schemas.microsoft.com/office/drawing/2014/main" id="{4955DE77-7DFD-405A-B6EB-C299DFFF3C8F}"/>
              </a:ext>
            </a:extLst>
          </p:cNvPr>
          <p:cNvSpPr/>
          <p:nvPr/>
        </p:nvSpPr>
        <p:spPr>
          <a:xfrm>
            <a:off x="1079674" y="1332000"/>
            <a:ext cx="21240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="" xmlns:a16="http://schemas.microsoft.com/office/drawing/2014/main" id="{81D015EA-1D8F-48C3-A04B-C1D2722FEDCC}"/>
              </a:ext>
            </a:extLst>
          </p:cNvPr>
          <p:cNvSpPr txBox="1"/>
          <p:nvPr/>
        </p:nvSpPr>
        <p:spPr>
          <a:xfrm>
            <a:off x="3204000" y="900000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住所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="" xmlns:a16="http://schemas.microsoft.com/office/drawing/2014/main" id="{1A4C11B7-B9CC-4A65-A9B5-21FF2E02C5B5}"/>
              </a:ext>
            </a:extLst>
          </p:cNvPr>
          <p:cNvSpPr/>
          <p:nvPr/>
        </p:nvSpPr>
        <p:spPr>
          <a:xfrm>
            <a:off x="3636000" y="900000"/>
            <a:ext cx="3563674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2FAFD80E-0024-451B-A2D5-C8494A8407B0}"/>
              </a:ext>
            </a:extLst>
          </p:cNvPr>
          <p:cNvSpPr txBox="1"/>
          <p:nvPr/>
        </p:nvSpPr>
        <p:spPr>
          <a:xfrm>
            <a:off x="359674" y="1332000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担当者氏名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4FFD77A4-08A4-4E29-8A66-28BE50649AF5}"/>
              </a:ext>
            </a:extLst>
          </p:cNvPr>
          <p:cNvSpPr txBox="1"/>
          <p:nvPr/>
        </p:nvSpPr>
        <p:spPr>
          <a:xfrm>
            <a:off x="3204000" y="1332000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所属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="" xmlns:a16="http://schemas.microsoft.com/office/drawing/2014/main" id="{CB4162B2-5AC8-405A-B93E-9B1E9998F0C0}"/>
              </a:ext>
            </a:extLst>
          </p:cNvPr>
          <p:cNvSpPr/>
          <p:nvPr/>
        </p:nvSpPr>
        <p:spPr>
          <a:xfrm>
            <a:off x="3636000" y="1332000"/>
            <a:ext cx="3563674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="" xmlns:a16="http://schemas.microsoft.com/office/drawing/2014/main" id="{A5F3A833-D107-4286-B008-418CA4024AC8}"/>
              </a:ext>
            </a:extLst>
          </p:cNvPr>
          <p:cNvSpPr txBox="1"/>
          <p:nvPr/>
        </p:nvSpPr>
        <p:spPr>
          <a:xfrm>
            <a:off x="359674" y="1763906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電話番号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="" xmlns:a16="http://schemas.microsoft.com/office/drawing/2014/main" id="{9E56D1C5-B3EE-48C3-BCFB-A1F0D2D20B0D}"/>
              </a:ext>
            </a:extLst>
          </p:cNvPr>
          <p:cNvSpPr/>
          <p:nvPr/>
        </p:nvSpPr>
        <p:spPr>
          <a:xfrm>
            <a:off x="1079674" y="1763906"/>
            <a:ext cx="17280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="" xmlns:a16="http://schemas.microsoft.com/office/drawing/2014/main" id="{9C3E9BDF-9849-42FA-880E-58AE851DD340}"/>
              </a:ext>
            </a:extLst>
          </p:cNvPr>
          <p:cNvSpPr txBox="1"/>
          <p:nvPr/>
        </p:nvSpPr>
        <p:spPr>
          <a:xfrm>
            <a:off x="2807674" y="1763906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en-US" altLang="ja-JP" sz="800" dirty="0"/>
              <a:t>FAX</a:t>
            </a:r>
            <a:endParaRPr kumimoji="1" lang="ja-JP" altLang="en-US" sz="800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="" xmlns:a16="http://schemas.microsoft.com/office/drawing/2014/main" id="{523B991A-A28C-4F84-8AA0-648DEDA84D25}"/>
              </a:ext>
            </a:extLst>
          </p:cNvPr>
          <p:cNvSpPr/>
          <p:nvPr/>
        </p:nvSpPr>
        <p:spPr>
          <a:xfrm>
            <a:off x="3240000" y="1763906"/>
            <a:ext cx="17280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="" xmlns:a16="http://schemas.microsoft.com/office/drawing/2014/main" id="{CC17B3EE-F0B2-4A27-8A69-BD5F5B252D85}"/>
              </a:ext>
            </a:extLst>
          </p:cNvPr>
          <p:cNvSpPr txBox="1"/>
          <p:nvPr/>
        </p:nvSpPr>
        <p:spPr>
          <a:xfrm>
            <a:off x="4967674" y="1763906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en-US" altLang="ja-JP" sz="800" dirty="0"/>
              <a:t>E-mail</a:t>
            </a:r>
            <a:endParaRPr kumimoji="1" lang="ja-JP" altLang="en-US" sz="800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="" xmlns:a16="http://schemas.microsoft.com/office/drawing/2014/main" id="{CEF69DCA-7D27-4F99-A71B-6D7822A1A331}"/>
              </a:ext>
            </a:extLst>
          </p:cNvPr>
          <p:cNvSpPr/>
          <p:nvPr/>
        </p:nvSpPr>
        <p:spPr>
          <a:xfrm>
            <a:off x="5399674" y="1763906"/>
            <a:ext cx="18000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="" xmlns:a16="http://schemas.microsoft.com/office/drawing/2014/main" id="{F6DF005D-24B0-418B-AA5C-6B0F076A2E57}"/>
              </a:ext>
            </a:extLst>
          </p:cNvPr>
          <p:cNvSpPr txBox="1"/>
          <p:nvPr/>
        </p:nvSpPr>
        <p:spPr>
          <a:xfrm>
            <a:off x="359674" y="2303998"/>
            <a:ext cx="720000" cy="72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開発テーマ</a:t>
            </a:r>
            <a:endParaRPr kumimoji="1" lang="en-US" altLang="ja-JP" sz="800" dirty="0"/>
          </a:p>
          <a:p>
            <a:r>
              <a:rPr kumimoji="1" lang="en-US" altLang="ja-JP" sz="800" dirty="0"/>
              <a:t>(</a:t>
            </a:r>
            <a:r>
              <a:rPr kumimoji="1" lang="ja-JP" altLang="en-US" sz="800" dirty="0"/>
              <a:t>どんな商品を</a:t>
            </a:r>
            <a:endParaRPr kumimoji="1" lang="en-US" altLang="ja-JP" sz="800" dirty="0"/>
          </a:p>
          <a:p>
            <a:r>
              <a:rPr kumimoji="1" lang="ja-JP" altLang="en-US" sz="800" dirty="0"/>
              <a:t>開発したいか</a:t>
            </a:r>
            <a:r>
              <a:rPr kumimoji="1" lang="en-US" altLang="ja-JP" sz="800" dirty="0"/>
              <a:t>)</a:t>
            </a:r>
            <a:endParaRPr kumimoji="1" lang="ja-JP" altLang="en-US" sz="800" dirty="0"/>
          </a:p>
        </p:txBody>
      </p:sp>
      <p:sp>
        <p:nvSpPr>
          <p:cNvPr id="52" name="正方形/長方形 51">
            <a:extLst>
              <a:ext uri="{FF2B5EF4-FFF2-40B4-BE49-F238E27FC236}">
                <a16:creationId xmlns="" xmlns:a16="http://schemas.microsoft.com/office/drawing/2014/main" id="{153DA2DE-845F-4E62-84B1-A29B92E37AE2}"/>
              </a:ext>
            </a:extLst>
          </p:cNvPr>
          <p:cNvSpPr/>
          <p:nvPr/>
        </p:nvSpPr>
        <p:spPr>
          <a:xfrm>
            <a:off x="1079674" y="2304000"/>
            <a:ext cx="6120000" cy="720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="" xmlns:a16="http://schemas.microsoft.com/office/drawing/2014/main" id="{D2B16EF3-AAA1-4E64-876E-1C4B9A074A35}"/>
              </a:ext>
            </a:extLst>
          </p:cNvPr>
          <p:cNvSpPr txBox="1"/>
          <p:nvPr/>
        </p:nvSpPr>
        <p:spPr>
          <a:xfrm>
            <a:off x="359674" y="3096000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想定する</a:t>
            </a:r>
            <a:endParaRPr kumimoji="1" lang="en-US" altLang="ja-JP" sz="800" dirty="0"/>
          </a:p>
          <a:p>
            <a:r>
              <a:rPr kumimoji="1" lang="ja-JP" altLang="en-US" sz="800" dirty="0"/>
              <a:t>ターゲット層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="" xmlns:a16="http://schemas.microsoft.com/office/drawing/2014/main" id="{0E5B304A-03D7-4B93-9AD0-F751CD38743B}"/>
              </a:ext>
            </a:extLst>
          </p:cNvPr>
          <p:cNvSpPr/>
          <p:nvPr/>
        </p:nvSpPr>
        <p:spPr>
          <a:xfrm>
            <a:off x="1079674" y="3096000"/>
            <a:ext cx="6120000" cy="360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="" xmlns:a16="http://schemas.microsoft.com/office/drawing/2014/main" id="{3B8885FC-2C39-459B-82FD-1A5415631CC8}"/>
              </a:ext>
            </a:extLst>
          </p:cNvPr>
          <p:cNvSpPr txBox="1"/>
          <p:nvPr/>
        </p:nvSpPr>
        <p:spPr>
          <a:xfrm>
            <a:off x="359674" y="3527718"/>
            <a:ext cx="720000" cy="719999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県産原材料名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="" xmlns:a16="http://schemas.microsoft.com/office/drawing/2014/main" id="{25C2BEA6-3AA4-4BC2-A0A0-7F25AFE7AFD0}"/>
              </a:ext>
            </a:extLst>
          </p:cNvPr>
          <p:cNvSpPr/>
          <p:nvPr/>
        </p:nvSpPr>
        <p:spPr>
          <a:xfrm>
            <a:off x="1079674" y="3527813"/>
            <a:ext cx="2124000" cy="720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="" xmlns:a16="http://schemas.microsoft.com/office/drawing/2014/main" id="{B255B0FF-23A3-4013-8633-1F1BAE3DF6DA}"/>
              </a:ext>
            </a:extLst>
          </p:cNvPr>
          <p:cNvSpPr txBox="1"/>
          <p:nvPr/>
        </p:nvSpPr>
        <p:spPr>
          <a:xfrm>
            <a:off x="3204000" y="3527716"/>
            <a:ext cx="540000" cy="719999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原材料の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特長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・魅力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="" xmlns:a16="http://schemas.microsoft.com/office/drawing/2014/main" id="{6573CB25-A4F4-41CB-8957-EE885934545C}"/>
              </a:ext>
            </a:extLst>
          </p:cNvPr>
          <p:cNvSpPr/>
          <p:nvPr/>
        </p:nvSpPr>
        <p:spPr>
          <a:xfrm>
            <a:off x="3744000" y="3527715"/>
            <a:ext cx="3455674" cy="720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>
            <a:extLst>
              <a:ext uri="{FF2B5EF4-FFF2-40B4-BE49-F238E27FC236}">
                <a16:creationId xmlns="" xmlns:a16="http://schemas.microsoft.com/office/drawing/2014/main" id="{2E31E80C-6D5C-4DC3-95A2-7C343654CB45}"/>
              </a:ext>
            </a:extLst>
          </p:cNvPr>
          <p:cNvSpPr txBox="1"/>
          <p:nvPr/>
        </p:nvSpPr>
        <p:spPr>
          <a:xfrm>
            <a:off x="359674" y="4319717"/>
            <a:ext cx="720000" cy="432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ベースにする</a:t>
            </a:r>
            <a:endParaRPr kumimoji="1" lang="en-US" altLang="ja-JP" sz="800" dirty="0"/>
          </a:p>
          <a:p>
            <a:r>
              <a:rPr kumimoji="1" lang="ja-JP" altLang="en-US" sz="800" dirty="0"/>
              <a:t>現行自社商品</a:t>
            </a:r>
            <a:endParaRPr kumimoji="1" lang="en-US" altLang="ja-JP" sz="800" dirty="0"/>
          </a:p>
          <a:p>
            <a:r>
              <a:rPr kumimoji="1" lang="ja-JP" altLang="en-US" sz="800" dirty="0"/>
              <a:t>（✔印）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="" xmlns:a16="http://schemas.microsoft.com/office/drawing/2014/main" id="{42C162B8-81C2-46A0-A077-10486F143EE3}"/>
              </a:ext>
            </a:extLst>
          </p:cNvPr>
          <p:cNvSpPr/>
          <p:nvPr/>
        </p:nvSpPr>
        <p:spPr>
          <a:xfrm>
            <a:off x="1079674" y="4319431"/>
            <a:ext cx="1152000" cy="43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□なし　□あり→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="" xmlns:a16="http://schemas.microsoft.com/office/drawing/2014/main" id="{DFCD6FFE-3E79-4771-AF2A-16C92103ACE6}"/>
              </a:ext>
            </a:extLst>
          </p:cNvPr>
          <p:cNvSpPr txBox="1"/>
          <p:nvPr/>
        </p:nvSpPr>
        <p:spPr>
          <a:xfrm>
            <a:off x="2231674" y="4319716"/>
            <a:ext cx="540000" cy="432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どんな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商品？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="" xmlns:a16="http://schemas.microsoft.com/office/drawing/2014/main" id="{E79EB6AA-3D6D-42DF-BEA8-6B56F3E0D547}"/>
              </a:ext>
            </a:extLst>
          </p:cNvPr>
          <p:cNvSpPr/>
          <p:nvPr/>
        </p:nvSpPr>
        <p:spPr>
          <a:xfrm>
            <a:off x="2771674" y="4319715"/>
            <a:ext cx="4428000" cy="43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（ありの場合、別紙様式にて詳細情報を提出）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="" xmlns:a16="http://schemas.microsoft.com/office/drawing/2014/main" id="{D88B566A-98ED-40D0-AEF2-83ED4D89B221}"/>
              </a:ext>
            </a:extLst>
          </p:cNvPr>
          <p:cNvSpPr txBox="1"/>
          <p:nvPr/>
        </p:nvSpPr>
        <p:spPr>
          <a:xfrm>
            <a:off x="359674" y="4823335"/>
            <a:ext cx="720000" cy="432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ライバル商品</a:t>
            </a:r>
            <a:endParaRPr kumimoji="1" lang="en-US" altLang="ja-JP" sz="800" dirty="0"/>
          </a:p>
          <a:p>
            <a:r>
              <a:rPr kumimoji="1" lang="ja-JP" altLang="en-US" sz="800" dirty="0"/>
              <a:t>（✔印）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="" xmlns:a16="http://schemas.microsoft.com/office/drawing/2014/main" id="{15D930BE-841E-4B64-9109-D5DAE1EBFFD3}"/>
              </a:ext>
            </a:extLst>
          </p:cNvPr>
          <p:cNvSpPr/>
          <p:nvPr/>
        </p:nvSpPr>
        <p:spPr>
          <a:xfrm>
            <a:off x="1079674" y="4823049"/>
            <a:ext cx="1152000" cy="43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□なし　□あり→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="" xmlns:a16="http://schemas.microsoft.com/office/drawing/2014/main" id="{D79A0AEF-A490-4E96-AA32-9656C4C75795}"/>
              </a:ext>
            </a:extLst>
          </p:cNvPr>
          <p:cNvSpPr txBox="1"/>
          <p:nvPr/>
        </p:nvSpPr>
        <p:spPr>
          <a:xfrm>
            <a:off x="2231674" y="4821578"/>
            <a:ext cx="540000" cy="432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どんな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商品？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="" xmlns:a16="http://schemas.microsoft.com/office/drawing/2014/main" id="{1FA53C0E-6CA4-462E-BF04-9DE24BDF1ABC}"/>
              </a:ext>
            </a:extLst>
          </p:cNvPr>
          <p:cNvSpPr/>
          <p:nvPr/>
        </p:nvSpPr>
        <p:spPr>
          <a:xfrm>
            <a:off x="2771674" y="4821577"/>
            <a:ext cx="4428000" cy="43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="" xmlns:a16="http://schemas.microsoft.com/office/drawing/2014/main" id="{178277B4-71E4-4D2A-ABFF-16C0F8933940}"/>
              </a:ext>
            </a:extLst>
          </p:cNvPr>
          <p:cNvSpPr txBox="1"/>
          <p:nvPr/>
        </p:nvSpPr>
        <p:spPr>
          <a:xfrm>
            <a:off x="2231674" y="5328000"/>
            <a:ext cx="540000" cy="432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ライバルより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優れた点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="" xmlns:a16="http://schemas.microsoft.com/office/drawing/2014/main" id="{A3715A81-0DD5-42A1-9512-BF9A1CD594BE}"/>
              </a:ext>
            </a:extLst>
          </p:cNvPr>
          <p:cNvSpPr/>
          <p:nvPr/>
        </p:nvSpPr>
        <p:spPr>
          <a:xfrm>
            <a:off x="2771674" y="5328000"/>
            <a:ext cx="4428000" cy="43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="" xmlns:a16="http://schemas.microsoft.com/office/drawing/2014/main" id="{87BAC85F-D84F-404A-A3A2-E02DA21E716F}"/>
              </a:ext>
            </a:extLst>
          </p:cNvPr>
          <p:cNvSpPr txBox="1"/>
          <p:nvPr/>
        </p:nvSpPr>
        <p:spPr>
          <a:xfrm>
            <a:off x="359674" y="5940000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加工法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="" xmlns:a16="http://schemas.microsoft.com/office/drawing/2014/main" id="{4D704C88-857B-4DB8-9D6F-148DDF43E4D9}"/>
              </a:ext>
            </a:extLst>
          </p:cNvPr>
          <p:cNvSpPr/>
          <p:nvPr/>
        </p:nvSpPr>
        <p:spPr>
          <a:xfrm>
            <a:off x="1079674" y="5940000"/>
            <a:ext cx="1727674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="" xmlns:a16="http://schemas.microsoft.com/office/drawing/2014/main" id="{CFBCC6C9-EB29-4A97-B625-AACCAC352FAB}"/>
              </a:ext>
            </a:extLst>
          </p:cNvPr>
          <p:cNvSpPr txBox="1"/>
          <p:nvPr/>
        </p:nvSpPr>
        <p:spPr>
          <a:xfrm>
            <a:off x="2808000" y="5940000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加工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種別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="" xmlns:a16="http://schemas.microsoft.com/office/drawing/2014/main" id="{C9190EA7-9524-4454-A55A-6AB1A3D4EDDA}"/>
              </a:ext>
            </a:extLst>
          </p:cNvPr>
          <p:cNvSpPr/>
          <p:nvPr/>
        </p:nvSpPr>
        <p:spPr>
          <a:xfrm>
            <a:off x="3240000" y="5940000"/>
            <a:ext cx="15771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900" dirty="0">
                <a:solidFill>
                  <a:prstClr val="black"/>
                </a:solidFill>
              </a:rPr>
              <a:t>□自社加工　□委託加工→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="" xmlns:a16="http://schemas.microsoft.com/office/drawing/2014/main" id="{1E9411FE-223E-473D-ABC8-68A7A97459E6}"/>
              </a:ext>
            </a:extLst>
          </p:cNvPr>
          <p:cNvSpPr txBox="1"/>
          <p:nvPr/>
        </p:nvSpPr>
        <p:spPr>
          <a:xfrm>
            <a:off x="4824000" y="5940000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委託先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="" xmlns:a16="http://schemas.microsoft.com/office/drawing/2014/main" id="{21C8E7B7-1CFE-4C46-B9A0-D42C4560E867}"/>
              </a:ext>
            </a:extLst>
          </p:cNvPr>
          <p:cNvSpPr/>
          <p:nvPr/>
        </p:nvSpPr>
        <p:spPr>
          <a:xfrm>
            <a:off x="5256000" y="5940000"/>
            <a:ext cx="19440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>
            <a:extLst>
              <a:ext uri="{FF2B5EF4-FFF2-40B4-BE49-F238E27FC236}">
                <a16:creationId xmlns="" xmlns:a16="http://schemas.microsoft.com/office/drawing/2014/main" id="{E9FB6496-B3FE-4576-9F4C-E5EBC78BF3B7}"/>
              </a:ext>
            </a:extLst>
          </p:cNvPr>
          <p:cNvSpPr txBox="1"/>
          <p:nvPr/>
        </p:nvSpPr>
        <p:spPr>
          <a:xfrm>
            <a:off x="359674" y="6371242"/>
            <a:ext cx="720000" cy="54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加工技術の</a:t>
            </a:r>
            <a:endParaRPr kumimoji="1" lang="en-US" altLang="ja-JP" sz="800" dirty="0"/>
          </a:p>
          <a:p>
            <a:r>
              <a:rPr kumimoji="1" lang="ja-JP" altLang="en-US" sz="800" dirty="0"/>
              <a:t>特長・魅力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="" xmlns:a16="http://schemas.microsoft.com/office/drawing/2014/main" id="{9AC4F521-21E7-4B4C-A311-E762EF7692C5}"/>
              </a:ext>
            </a:extLst>
          </p:cNvPr>
          <p:cNvSpPr/>
          <p:nvPr/>
        </p:nvSpPr>
        <p:spPr>
          <a:xfrm>
            <a:off x="1079674" y="6371244"/>
            <a:ext cx="6120000" cy="540000"/>
          </a:xfrm>
          <a:prstGeom prst="rect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="" xmlns:a16="http://schemas.microsoft.com/office/drawing/2014/main" id="{F471E518-E233-4779-A678-A655A78A52AC}"/>
              </a:ext>
            </a:extLst>
          </p:cNvPr>
          <p:cNvSpPr txBox="1"/>
          <p:nvPr/>
        </p:nvSpPr>
        <p:spPr>
          <a:xfrm>
            <a:off x="359674" y="6984000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保存方法</a:t>
            </a:r>
            <a:endParaRPr kumimoji="1" lang="en-US" altLang="ja-JP" sz="800" dirty="0"/>
          </a:p>
          <a:p>
            <a:r>
              <a:rPr kumimoji="1" lang="ja-JP" altLang="en-US" sz="800" dirty="0"/>
              <a:t>（✔印）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="" xmlns:a16="http://schemas.microsoft.com/office/drawing/2014/main" id="{01CF07B6-3B6E-43C8-AD68-2B2692C8BA0A}"/>
              </a:ext>
            </a:extLst>
          </p:cNvPr>
          <p:cNvSpPr/>
          <p:nvPr/>
        </p:nvSpPr>
        <p:spPr>
          <a:xfrm>
            <a:off x="1079674" y="6984000"/>
            <a:ext cx="1512000" cy="360000"/>
          </a:xfrm>
          <a:prstGeom prst="rect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934"/>
            <a:r>
              <a:rPr kumimoji="1" lang="ja-JP" altLang="en-US" sz="900" dirty="0">
                <a:solidFill>
                  <a:prstClr val="black"/>
                </a:solidFill>
              </a:rPr>
              <a:t>□常温　□冷蔵　□冷凍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="" xmlns:a16="http://schemas.microsoft.com/office/drawing/2014/main" id="{E5247948-C9E4-49E1-9DB1-3D1EB42163A9}"/>
              </a:ext>
            </a:extLst>
          </p:cNvPr>
          <p:cNvSpPr txBox="1"/>
          <p:nvPr/>
        </p:nvSpPr>
        <p:spPr>
          <a:xfrm>
            <a:off x="2814900" y="6984000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パッケージ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="" xmlns:a16="http://schemas.microsoft.com/office/drawing/2014/main" id="{EDA3C3F7-6CC7-4C75-981C-5BAA4D7D2C8C}"/>
              </a:ext>
            </a:extLst>
          </p:cNvPr>
          <p:cNvSpPr/>
          <p:nvPr/>
        </p:nvSpPr>
        <p:spPr>
          <a:xfrm>
            <a:off x="3246900" y="6984000"/>
            <a:ext cx="15771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900" dirty="0">
                <a:solidFill>
                  <a:prstClr val="black"/>
                </a:solidFill>
              </a:rPr>
              <a:t>□自社封入　□委託封入→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="" xmlns:a16="http://schemas.microsoft.com/office/drawing/2014/main" id="{976B3F73-D347-4DE8-9CD4-B5C0A024821F}"/>
              </a:ext>
            </a:extLst>
          </p:cNvPr>
          <p:cNvSpPr txBox="1"/>
          <p:nvPr/>
        </p:nvSpPr>
        <p:spPr>
          <a:xfrm>
            <a:off x="4817100" y="6983813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委託先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="" xmlns:a16="http://schemas.microsoft.com/office/drawing/2014/main" id="{EAA9D052-0E07-4216-9005-AC48D089B078}"/>
              </a:ext>
            </a:extLst>
          </p:cNvPr>
          <p:cNvSpPr/>
          <p:nvPr/>
        </p:nvSpPr>
        <p:spPr>
          <a:xfrm>
            <a:off x="5249100" y="6983813"/>
            <a:ext cx="1944000" cy="360000"/>
          </a:xfrm>
          <a:prstGeom prst="rect">
            <a:avLst/>
          </a:prstGeom>
          <a:noFill/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="" xmlns:a16="http://schemas.microsoft.com/office/drawing/2014/main" id="{FE0E293E-1505-42A0-B879-6663952366C6}"/>
              </a:ext>
            </a:extLst>
          </p:cNvPr>
          <p:cNvSpPr txBox="1"/>
          <p:nvPr/>
        </p:nvSpPr>
        <p:spPr>
          <a:xfrm>
            <a:off x="359674" y="7416000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初回生産数量</a:t>
            </a:r>
            <a:endParaRPr kumimoji="1" lang="en-US" altLang="ja-JP" sz="800" dirty="0"/>
          </a:p>
          <a:p>
            <a:r>
              <a:rPr kumimoji="1" lang="ja-JP" altLang="en-US" sz="800" dirty="0"/>
              <a:t>（見込）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="" xmlns:a16="http://schemas.microsoft.com/office/drawing/2014/main" id="{F8DCC44B-6438-4044-AC8A-CC0B8532D6E5}"/>
              </a:ext>
            </a:extLst>
          </p:cNvPr>
          <p:cNvSpPr/>
          <p:nvPr/>
        </p:nvSpPr>
        <p:spPr>
          <a:xfrm>
            <a:off x="1079674" y="7416000"/>
            <a:ext cx="2664000" cy="360000"/>
          </a:xfrm>
          <a:prstGeom prst="rect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934"/>
            <a:endParaRPr kumimoji="1"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="" xmlns:a16="http://schemas.microsoft.com/office/drawing/2014/main" id="{ADEBD9E9-D3ED-4644-AE05-5698292C8FDB}"/>
              </a:ext>
            </a:extLst>
          </p:cNvPr>
          <p:cNvSpPr/>
          <p:nvPr/>
        </p:nvSpPr>
        <p:spPr>
          <a:xfrm>
            <a:off x="4500000" y="7416000"/>
            <a:ext cx="2700000" cy="360000"/>
          </a:xfrm>
          <a:prstGeom prst="rect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934"/>
            <a:endParaRPr kumimoji="1"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="" xmlns:a16="http://schemas.microsoft.com/office/drawing/2014/main" id="{083BDB48-8FE9-402B-90BE-E9C654FB8573}"/>
              </a:ext>
            </a:extLst>
          </p:cNvPr>
          <p:cNvSpPr txBox="1"/>
          <p:nvPr/>
        </p:nvSpPr>
        <p:spPr>
          <a:xfrm>
            <a:off x="4067674" y="7416000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最大生産数量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（想定）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F483A8B0-2652-46D4-9722-2D592718B0F3}"/>
              </a:ext>
            </a:extLst>
          </p:cNvPr>
          <p:cNvSpPr txBox="1"/>
          <p:nvPr/>
        </p:nvSpPr>
        <p:spPr>
          <a:xfrm>
            <a:off x="365702" y="7955816"/>
            <a:ext cx="720000" cy="719999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伝統的な</a:t>
            </a:r>
            <a:endParaRPr kumimoji="1" lang="en-US" altLang="ja-JP" sz="800" dirty="0"/>
          </a:p>
          <a:p>
            <a:r>
              <a:rPr kumimoji="1" lang="ja-JP" altLang="en-US" sz="800" dirty="0"/>
              <a:t>食べ方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="" xmlns:a16="http://schemas.microsoft.com/office/drawing/2014/main" id="{4D46FAA2-8ECF-4CB8-B895-2531835C29DC}"/>
              </a:ext>
            </a:extLst>
          </p:cNvPr>
          <p:cNvSpPr/>
          <p:nvPr/>
        </p:nvSpPr>
        <p:spPr>
          <a:xfrm>
            <a:off x="1085702" y="7955911"/>
            <a:ext cx="2124000" cy="720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="" xmlns:a16="http://schemas.microsoft.com/office/drawing/2014/main" id="{8BF9A779-2D9D-4F3A-92E8-37AFA0E7D319}"/>
              </a:ext>
            </a:extLst>
          </p:cNvPr>
          <p:cNvSpPr txBox="1"/>
          <p:nvPr/>
        </p:nvSpPr>
        <p:spPr>
          <a:xfrm>
            <a:off x="3210028" y="7955814"/>
            <a:ext cx="540000" cy="719999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お勧めの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食べ方</a:t>
            </a:r>
            <a:endParaRPr kumimoji="1" lang="en-US" altLang="ja-JP" sz="800" dirty="0"/>
          </a:p>
        </p:txBody>
      </p:sp>
      <p:sp>
        <p:nvSpPr>
          <p:cNvPr id="91" name="正方形/長方形 90">
            <a:extLst>
              <a:ext uri="{FF2B5EF4-FFF2-40B4-BE49-F238E27FC236}">
                <a16:creationId xmlns="" xmlns:a16="http://schemas.microsoft.com/office/drawing/2014/main" id="{65ABC2A9-994B-41F0-B7F2-14955B1F5CFB}"/>
              </a:ext>
            </a:extLst>
          </p:cNvPr>
          <p:cNvSpPr/>
          <p:nvPr/>
        </p:nvSpPr>
        <p:spPr>
          <a:xfrm>
            <a:off x="3750028" y="7955813"/>
            <a:ext cx="3455674" cy="720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="" xmlns:a16="http://schemas.microsoft.com/office/drawing/2014/main" id="{FE16C604-1EEC-4AD5-B7B0-2D1514F6BABB}"/>
              </a:ext>
            </a:extLst>
          </p:cNvPr>
          <p:cNvSpPr txBox="1"/>
          <p:nvPr/>
        </p:nvSpPr>
        <p:spPr>
          <a:xfrm>
            <a:off x="359674" y="8748000"/>
            <a:ext cx="720000" cy="432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マスコミ対応</a:t>
            </a:r>
            <a:endParaRPr kumimoji="1" lang="en-US" altLang="ja-JP" sz="800" dirty="0"/>
          </a:p>
          <a:p>
            <a:r>
              <a:rPr kumimoji="1" lang="ja-JP" altLang="en-US" sz="800" dirty="0"/>
              <a:t>可能な名物男</a:t>
            </a:r>
            <a:endParaRPr kumimoji="1" lang="en-US" altLang="ja-JP" sz="800" dirty="0"/>
          </a:p>
          <a:p>
            <a:r>
              <a:rPr kumimoji="1" lang="ja-JP" altLang="en-US" sz="800" dirty="0"/>
              <a:t>・名物女</a:t>
            </a:r>
            <a:endParaRPr kumimoji="1" lang="en-US" altLang="ja-JP" sz="800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="" xmlns:a16="http://schemas.microsoft.com/office/drawing/2014/main" id="{33FC2408-3934-4167-BB50-349F8DE0F23F}"/>
              </a:ext>
            </a:extLst>
          </p:cNvPr>
          <p:cNvSpPr/>
          <p:nvPr/>
        </p:nvSpPr>
        <p:spPr>
          <a:xfrm>
            <a:off x="1079674" y="8748000"/>
            <a:ext cx="1260000" cy="43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□いない　□いる→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="" xmlns:a16="http://schemas.microsoft.com/office/drawing/2014/main" id="{87EC7E7C-4979-40FD-934C-C5B1F0F1D8A5}"/>
              </a:ext>
            </a:extLst>
          </p:cNvPr>
          <p:cNvSpPr txBox="1"/>
          <p:nvPr/>
        </p:nvSpPr>
        <p:spPr>
          <a:xfrm>
            <a:off x="2339674" y="8748000"/>
            <a:ext cx="540000" cy="432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どんな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人？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="" xmlns:a16="http://schemas.microsoft.com/office/drawing/2014/main" id="{9124F58E-D286-471F-B4B1-C3F75B13B972}"/>
              </a:ext>
            </a:extLst>
          </p:cNvPr>
          <p:cNvSpPr/>
          <p:nvPr/>
        </p:nvSpPr>
        <p:spPr>
          <a:xfrm>
            <a:off x="2879674" y="8748000"/>
            <a:ext cx="4320000" cy="43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>
            <a:extLst>
              <a:ext uri="{FF2B5EF4-FFF2-40B4-BE49-F238E27FC236}">
                <a16:creationId xmlns="" xmlns:a16="http://schemas.microsoft.com/office/drawing/2014/main" id="{5616A863-5956-4071-8E26-1BD536C7C282}"/>
              </a:ext>
            </a:extLst>
          </p:cNvPr>
          <p:cNvSpPr txBox="1"/>
          <p:nvPr/>
        </p:nvSpPr>
        <p:spPr>
          <a:xfrm>
            <a:off x="359674" y="9360000"/>
            <a:ext cx="720000" cy="3600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kumimoji="1" lang="ja-JP" altLang="en-US" sz="800" dirty="0"/>
              <a:t>従来の</a:t>
            </a:r>
            <a:endParaRPr kumimoji="1" lang="en-US" altLang="ja-JP" sz="800" dirty="0"/>
          </a:p>
          <a:p>
            <a:r>
              <a:rPr kumimoji="1" lang="ja-JP" altLang="en-US" sz="800" dirty="0"/>
              <a:t>主な販路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="" xmlns:a16="http://schemas.microsoft.com/office/drawing/2014/main" id="{1696CD69-5EAC-49DF-B5FE-3ECD611451CB}"/>
              </a:ext>
            </a:extLst>
          </p:cNvPr>
          <p:cNvSpPr/>
          <p:nvPr/>
        </p:nvSpPr>
        <p:spPr>
          <a:xfrm>
            <a:off x="1079674" y="9360000"/>
            <a:ext cx="2664000" cy="360000"/>
          </a:xfrm>
          <a:prstGeom prst="rect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934"/>
            <a:endParaRPr kumimoji="1"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="" xmlns:a16="http://schemas.microsoft.com/office/drawing/2014/main" id="{55EF59B6-0923-4C9A-9902-5588233EC09B}"/>
              </a:ext>
            </a:extLst>
          </p:cNvPr>
          <p:cNvSpPr/>
          <p:nvPr/>
        </p:nvSpPr>
        <p:spPr>
          <a:xfrm>
            <a:off x="4500000" y="9360000"/>
            <a:ext cx="2700000" cy="360000"/>
          </a:xfrm>
          <a:prstGeom prst="rect">
            <a:avLst/>
          </a:prstGeom>
          <a:noFill/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934"/>
            <a:endParaRPr kumimoji="1"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="" xmlns:a16="http://schemas.microsoft.com/office/drawing/2014/main" id="{F5F73490-9BD8-42CE-A03D-1AB576EC1B7D}"/>
              </a:ext>
            </a:extLst>
          </p:cNvPr>
          <p:cNvSpPr txBox="1"/>
          <p:nvPr/>
        </p:nvSpPr>
        <p:spPr>
          <a:xfrm>
            <a:off x="4067674" y="9360000"/>
            <a:ext cx="432000" cy="360000"/>
          </a:xfrm>
          <a:prstGeom prst="rect">
            <a:avLst/>
          </a:prstGeom>
          <a:noFill/>
        </p:spPr>
        <p:txBody>
          <a:bodyPr wrap="none" lIns="0" rIns="72000" rtlCol="0" anchor="ctr" anchorCtr="0">
            <a:noAutofit/>
          </a:bodyPr>
          <a:lstStyle/>
          <a:p>
            <a:pPr algn="r"/>
            <a:r>
              <a:rPr kumimoji="1" lang="ja-JP" altLang="en-US" sz="800" dirty="0"/>
              <a:t>想定している</a:t>
            </a:r>
            <a:endParaRPr kumimoji="1" lang="en-US" altLang="ja-JP" sz="800" dirty="0"/>
          </a:p>
          <a:p>
            <a:pPr algn="r"/>
            <a:r>
              <a:rPr kumimoji="1" lang="ja-JP" altLang="en-US" sz="800" dirty="0"/>
              <a:t>販路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="" xmlns:a16="http://schemas.microsoft.com/office/drawing/2014/main" id="{909CA1B3-E976-4EF7-8893-E5CF76EFEDBA}"/>
              </a:ext>
            </a:extLst>
          </p:cNvPr>
          <p:cNvSpPr/>
          <p:nvPr/>
        </p:nvSpPr>
        <p:spPr>
          <a:xfrm>
            <a:off x="365702" y="9835521"/>
            <a:ext cx="6827398" cy="488201"/>
          </a:xfrm>
          <a:prstGeom prst="rect">
            <a:avLst/>
          </a:prstGeom>
        </p:spPr>
        <p:txBody>
          <a:bodyPr wrap="square" lIns="0" tIns="72000" bIns="0">
            <a:spAutoFit/>
          </a:bodyPr>
          <a:lstStyle/>
          <a:p>
            <a:r>
              <a:rPr lang="ja-JP" altLang="en-US" sz="900" b="1" dirty="0">
                <a:latin typeface="+mn-ea"/>
              </a:rPr>
              <a:t>お問い合わせ先</a:t>
            </a:r>
            <a:endParaRPr lang="en-US" altLang="ja-JP" sz="900" b="1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⻘森県農林⽔産部総合販売戦略課ブランド推進グループ　</a:t>
            </a:r>
            <a:r>
              <a:rPr lang="ja-JP" altLang="en-US" sz="900" dirty="0" smtClean="0">
                <a:latin typeface="+mn-ea"/>
              </a:rPr>
              <a:t>主事　長内　優介</a:t>
            </a:r>
            <a:endParaRPr lang="ja-JP" altLang="en-US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〒</a:t>
            </a:r>
            <a:r>
              <a:rPr lang="en-US" altLang="ja-JP" sz="900" dirty="0">
                <a:latin typeface="+mn-ea"/>
              </a:rPr>
              <a:t>030-8570 ⻘</a:t>
            </a:r>
            <a:r>
              <a:rPr lang="ja-JP" altLang="en-US" sz="900" dirty="0">
                <a:latin typeface="+mn-ea"/>
              </a:rPr>
              <a:t>森市⻑</a:t>
            </a:r>
            <a:r>
              <a:rPr lang="ja-JP" altLang="en-US" sz="900" dirty="0" smtClean="0">
                <a:latin typeface="+mn-ea"/>
              </a:rPr>
              <a:t>島一丁目１－１</a:t>
            </a:r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TEL. 017-734-9573</a:t>
            </a:r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FAX. 017</a:t>
            </a:r>
            <a:r>
              <a:rPr lang="ja-JP" altLang="en-US" sz="900" dirty="0">
                <a:latin typeface="+mn-ea"/>
              </a:rPr>
              <a:t>－</a:t>
            </a:r>
            <a:r>
              <a:rPr lang="en-US" altLang="ja-JP" sz="900" dirty="0">
                <a:latin typeface="+mn-ea"/>
              </a:rPr>
              <a:t>734</a:t>
            </a:r>
            <a:r>
              <a:rPr lang="ja-JP" altLang="en-US" sz="900" dirty="0">
                <a:latin typeface="+mn-ea"/>
              </a:rPr>
              <a:t>－</a:t>
            </a:r>
            <a:r>
              <a:rPr lang="en-US" altLang="ja-JP" sz="900" dirty="0">
                <a:latin typeface="+mn-ea"/>
              </a:rPr>
              <a:t>8158</a:t>
            </a:r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E-mail. hanbai@pref.aomori.lg.jp</a:t>
            </a:r>
            <a:endParaRPr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305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omoriPRmaterial">
      <a:majorFont>
        <a:latin typeface="Arial Black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155</Words>
  <Application>Microsoft Office PowerPoint</Application>
  <PresentationFormat>ユーザー設定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Arial Black</vt:lpstr>
      <vt:lpstr>Office テーマ</vt:lpstr>
      <vt:lpstr>令和３年度トップブランド商品創出事業参加申込書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トップブランド商品創出事業参加申込書</dc:title>
  <cp:lastModifiedBy>青森県</cp:lastModifiedBy>
  <cp:revision>3</cp:revision>
  <cp:lastPrinted>2021-04-28T00:55:58Z</cp:lastPrinted>
  <dcterms:modified xsi:type="dcterms:W3CDTF">2021-04-28T00:56:02Z</dcterms:modified>
</cp:coreProperties>
</file>